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B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90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16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46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98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67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67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26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26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92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77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7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EB3B3-EBB2-425F-B57B-788DE9B8FA93}" type="datetimeFigureOut">
              <a:rPr lang="fr-FR" smtClean="0"/>
              <a:t>14/02/2017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6BBB8-5CED-4760-AAA7-653EBD188B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82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234588" y="1136240"/>
            <a:ext cx="7722824" cy="37702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3900" dirty="0" smtClean="0">
                <a:solidFill>
                  <a:schemeClr val="bg1"/>
                </a:solidFill>
                <a:latin typeface="Wolf in the City Light" panose="02000000000000000000" pitchFamily="2" charset="0"/>
              </a:rPr>
              <a:t>KrozMotion</a:t>
            </a:r>
            <a:endParaRPr lang="fr-FR" sz="23900" dirty="0">
              <a:solidFill>
                <a:schemeClr val="bg1"/>
              </a:solidFill>
              <a:latin typeface="Wolf in the City Light" panose="02000000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42631" y="4260172"/>
            <a:ext cx="5706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ciform" pitchFamily="50" charset="0"/>
              </a:rPr>
              <a:t>CODE COULEUR : #55B2F3</a:t>
            </a:r>
          </a:p>
          <a:p>
            <a:pPr algn="ctr"/>
            <a:r>
              <a:rPr lang="fr-FR" dirty="0" smtClean="0">
                <a:latin typeface="Arciform" pitchFamily="50" charset="0"/>
              </a:rPr>
              <a:t>RVB : 85 178 243</a:t>
            </a:r>
          </a:p>
          <a:p>
            <a:pPr algn="ctr"/>
            <a:endParaRPr lang="fr-FR" dirty="0">
              <a:latin typeface="Arcifor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6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M(DOFU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e 19"/>
          <p:cNvGrpSpPr>
            <a:grpSpLocks/>
          </p:cNvGrpSpPr>
          <p:nvPr/>
        </p:nvGrpSpPr>
        <p:grpSpPr>
          <a:xfrm>
            <a:off x="6426503" y="4718405"/>
            <a:ext cx="3768632" cy="809918"/>
            <a:chOff x="429658" y="583894"/>
            <a:chExt cx="4417764" cy="969484"/>
          </a:xfrm>
        </p:grpSpPr>
        <p:sp>
          <p:nvSpPr>
            <p:cNvPr id="21" name="Organigramme : Données 20"/>
            <p:cNvSpPr/>
            <p:nvPr/>
          </p:nvSpPr>
          <p:spPr>
            <a:xfrm>
              <a:off x="429658" y="583894"/>
              <a:ext cx="4417764" cy="969484"/>
            </a:xfrm>
            <a:prstGeom prst="flowChartInputOutp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48293" y="692840"/>
              <a:ext cx="1401121" cy="847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000" dirty="0" smtClean="0">
                  <a:solidFill>
                    <a:schemeClr val="bg1"/>
                  </a:solidFill>
                  <a:latin typeface="Bebas Neue" panose="020B0606020202050201" pitchFamily="34" charset="0"/>
                </a:rPr>
                <a:t>DOFUS</a:t>
              </a:r>
              <a:endParaRPr lang="fr-FR" sz="40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4384711" y="5526832"/>
            <a:ext cx="6699391" cy="882013"/>
            <a:chOff x="4081933" y="5901405"/>
            <a:chExt cx="7024216" cy="882013"/>
          </a:xfrm>
        </p:grpSpPr>
        <p:grpSp>
          <p:nvGrpSpPr>
            <p:cNvPr id="18" name="Groupe 17"/>
            <p:cNvGrpSpPr/>
            <p:nvPr/>
          </p:nvGrpSpPr>
          <p:grpSpPr>
            <a:xfrm>
              <a:off x="4081933" y="5901405"/>
              <a:ext cx="7024216" cy="811410"/>
              <a:chOff x="4091459" y="5901405"/>
              <a:chExt cx="7024216" cy="811410"/>
            </a:xfrm>
          </p:grpSpPr>
          <p:sp>
            <p:nvSpPr>
              <p:cNvPr id="13" name="Organigramme : Données 12"/>
              <p:cNvSpPr/>
              <p:nvPr/>
            </p:nvSpPr>
            <p:spPr>
              <a:xfrm>
                <a:off x="7425024" y="5901405"/>
                <a:ext cx="3690651" cy="809918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15" name="Organigramme : Données 14"/>
              <p:cNvSpPr/>
              <p:nvPr/>
            </p:nvSpPr>
            <p:spPr>
              <a:xfrm>
                <a:off x="4091459" y="5902897"/>
                <a:ext cx="3690654" cy="809918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17" name="Organigramme : Données 16"/>
              <p:cNvSpPr/>
              <p:nvPr/>
            </p:nvSpPr>
            <p:spPr>
              <a:xfrm>
                <a:off x="5495006" y="5901405"/>
                <a:ext cx="3690651" cy="809918"/>
              </a:xfrm>
              <a:prstGeom prst="flowChartInputOut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808474" y="5952421"/>
              <a:ext cx="559358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4800" dirty="0">
                  <a:solidFill>
                    <a:srgbClr val="FF0000"/>
                  </a:solidFill>
                  <a:latin typeface="Bebas Neue" panose="020B0606020202050201" pitchFamily="34" charset="0"/>
                </a:rPr>
                <a:t>REVALORISATION DES DOFUS</a:t>
              </a:r>
              <a:endParaRPr lang="fr-FR" sz="4800" dirty="0">
                <a:solidFill>
                  <a:srgbClr val="FF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8131365" y="4718405"/>
            <a:ext cx="3690651" cy="809918"/>
            <a:chOff x="429658" y="583894"/>
            <a:chExt cx="4417764" cy="969484"/>
          </a:xfrm>
        </p:grpSpPr>
        <p:sp>
          <p:nvSpPr>
            <p:cNvPr id="4" name="Organigramme : Données 3"/>
            <p:cNvSpPr/>
            <p:nvPr/>
          </p:nvSpPr>
          <p:spPr>
            <a:xfrm>
              <a:off x="429658" y="583894"/>
              <a:ext cx="4417764" cy="969484"/>
            </a:xfrm>
            <a:prstGeom prst="flowChartInputOutp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71871" y="692840"/>
              <a:ext cx="3227837" cy="847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BREAKING NEWS</a:t>
              </a:r>
              <a:endParaRPr lang="fr-FR" sz="4000" dirty="0">
                <a:solidFill>
                  <a:schemeClr val="bg1"/>
                </a:solidFill>
                <a:latin typeface="Bebas Neue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67538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 mute="1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M(WAKF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3487102" y="4347673"/>
            <a:ext cx="4205614" cy="812157"/>
            <a:chOff x="3487102" y="4347673"/>
            <a:chExt cx="4205614" cy="812157"/>
          </a:xfrm>
        </p:grpSpPr>
        <p:sp>
          <p:nvSpPr>
            <p:cNvPr id="25" name="Organigramme : Données 24"/>
            <p:cNvSpPr/>
            <p:nvPr/>
          </p:nvSpPr>
          <p:spPr>
            <a:xfrm flipV="1">
              <a:off x="3924083" y="4356527"/>
              <a:ext cx="3768633" cy="803303"/>
            </a:xfrm>
            <a:prstGeom prst="flowChartInputOutp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20" name="Groupe 19"/>
            <p:cNvGrpSpPr>
              <a:grpSpLocks/>
            </p:cNvGrpSpPr>
            <p:nvPr/>
          </p:nvGrpSpPr>
          <p:grpSpPr>
            <a:xfrm flipV="1">
              <a:off x="3487102" y="4347673"/>
              <a:ext cx="3768633" cy="803303"/>
              <a:chOff x="871851" y="504766"/>
              <a:chExt cx="4417764" cy="969484"/>
            </a:xfrm>
          </p:grpSpPr>
          <p:sp>
            <p:nvSpPr>
              <p:cNvPr id="21" name="Organigramme : Données 20"/>
              <p:cNvSpPr/>
              <p:nvPr/>
            </p:nvSpPr>
            <p:spPr>
              <a:xfrm>
                <a:off x="871851" y="504766"/>
                <a:ext cx="4417764" cy="969484"/>
              </a:xfrm>
              <a:prstGeom prst="flowChartInputOutp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1654611" y="504787"/>
                <a:ext cx="3215916" cy="854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dirty="0" smtClean="0">
                    <a:solidFill>
                      <a:schemeClr val="bg1"/>
                    </a:solidFill>
                    <a:latin typeface="Bebas Neue" panose="020B0606020202050201" pitchFamily="34" charset="0"/>
                  </a:rPr>
                  <a:t>WAKFU SAISON </a:t>
                </a:r>
                <a:r>
                  <a:rPr lang="fr-FR" sz="4000" dirty="0">
                    <a:solidFill>
                      <a:schemeClr val="bg1"/>
                    </a:solidFill>
                    <a:latin typeface="Bebas Neue" panose="020B0606020202050201" pitchFamily="34" charset="0"/>
                  </a:rPr>
                  <a:t>3</a:t>
                </a:r>
                <a:endParaRPr lang="fr-FR" sz="4000" dirty="0" smtClean="0">
                  <a:solidFill>
                    <a:schemeClr val="bg1"/>
                  </a:solidFill>
                  <a:latin typeface="Bebas Neue" panose="020B0606020202050201" pitchFamily="34" charset="0"/>
                </a:endParaRPr>
              </a:p>
            </p:txBody>
          </p:sp>
        </p:grpSp>
      </p:grpSp>
      <p:grpSp>
        <p:nvGrpSpPr>
          <p:cNvPr id="7" name="Groupe 6"/>
          <p:cNvGrpSpPr/>
          <p:nvPr/>
        </p:nvGrpSpPr>
        <p:grpSpPr>
          <a:xfrm>
            <a:off x="1155989" y="5152435"/>
            <a:ext cx="10582885" cy="872156"/>
            <a:chOff x="1155989" y="5152435"/>
            <a:chExt cx="10582885" cy="872156"/>
          </a:xfrm>
        </p:grpSpPr>
        <p:sp>
          <p:nvSpPr>
            <p:cNvPr id="19" name="Organigramme : Données 18"/>
            <p:cNvSpPr/>
            <p:nvPr/>
          </p:nvSpPr>
          <p:spPr>
            <a:xfrm flipV="1">
              <a:off x="6035364" y="5152435"/>
              <a:ext cx="3519982" cy="809918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sp>
          <p:nvSpPr>
            <p:cNvPr id="24" name="Organigramme : Données 23"/>
            <p:cNvSpPr/>
            <p:nvPr/>
          </p:nvSpPr>
          <p:spPr>
            <a:xfrm flipV="1">
              <a:off x="8218892" y="5152435"/>
              <a:ext cx="3519982" cy="809918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 flipV="1">
              <a:off x="1155989" y="5152469"/>
              <a:ext cx="10103247" cy="872122"/>
              <a:chOff x="4081933" y="5834343"/>
              <a:chExt cx="10593111" cy="872122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4081933" y="5895055"/>
                <a:ext cx="7024216" cy="811410"/>
                <a:chOff x="4091459" y="5895055"/>
                <a:chExt cx="7024216" cy="811410"/>
              </a:xfrm>
            </p:grpSpPr>
            <p:sp>
              <p:nvSpPr>
                <p:cNvPr id="13" name="Organigramme : Données 12"/>
                <p:cNvSpPr/>
                <p:nvPr/>
              </p:nvSpPr>
              <p:spPr>
                <a:xfrm>
                  <a:off x="7425024" y="5895055"/>
                  <a:ext cx="3690651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  <p:sp>
              <p:nvSpPr>
                <p:cNvPr id="15" name="Organigramme : Données 14"/>
                <p:cNvSpPr/>
                <p:nvPr/>
              </p:nvSpPr>
              <p:spPr>
                <a:xfrm>
                  <a:off x="4091459" y="5896547"/>
                  <a:ext cx="3690654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  <p:sp>
              <p:nvSpPr>
                <p:cNvPr id="17" name="Organigramme : Données 16"/>
                <p:cNvSpPr/>
                <p:nvPr/>
              </p:nvSpPr>
              <p:spPr>
                <a:xfrm>
                  <a:off x="5495006" y="5895055"/>
                  <a:ext cx="3690651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 flipV="1">
                <a:off x="4712487" y="5834343"/>
                <a:ext cx="996255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4800" dirty="0" smtClean="0">
                    <a:solidFill>
                      <a:srgbClr val="FF0000"/>
                    </a:solidFill>
                    <a:latin typeface="Bebas Neue" panose="020B0606020202050201" pitchFamily="34" charset="0"/>
                  </a:rPr>
                  <a:t>DE L’ACTION, DE L’ACTION ET ENCORE DE L’ACTION  !</a:t>
                </a:r>
                <a:endParaRPr lang="fr-FR" sz="4800" dirty="0">
                  <a:solidFill>
                    <a:srgbClr val="FF0000"/>
                  </a:solidFill>
                  <a:latin typeface="Bebas Neue" panose="020B0606020202050201" pitchFamily="34" charset="0"/>
                </a:endParaRPr>
              </a:p>
            </p:txBody>
          </p:sp>
        </p:grpSp>
      </p:grpSp>
      <p:grpSp>
        <p:nvGrpSpPr>
          <p:cNvPr id="6" name="Groupe 5"/>
          <p:cNvGrpSpPr/>
          <p:nvPr/>
        </p:nvGrpSpPr>
        <p:grpSpPr>
          <a:xfrm>
            <a:off x="416580" y="4349166"/>
            <a:ext cx="3883447" cy="809918"/>
            <a:chOff x="2102161" y="3685084"/>
            <a:chExt cx="3883447" cy="809918"/>
          </a:xfrm>
        </p:grpSpPr>
        <p:sp>
          <p:nvSpPr>
            <p:cNvPr id="16" name="Organigramme : Données 15"/>
            <p:cNvSpPr/>
            <p:nvPr/>
          </p:nvSpPr>
          <p:spPr>
            <a:xfrm flipV="1">
              <a:off x="2294957" y="3685084"/>
              <a:ext cx="3690651" cy="809918"/>
            </a:xfrm>
            <a:prstGeom prst="flowChartInputOutp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8" name="Groupe 7"/>
            <p:cNvGrpSpPr>
              <a:grpSpLocks noChangeAspect="1"/>
            </p:cNvGrpSpPr>
            <p:nvPr/>
          </p:nvGrpSpPr>
          <p:grpSpPr>
            <a:xfrm flipV="1">
              <a:off x="2102161" y="3685084"/>
              <a:ext cx="3690651" cy="809918"/>
              <a:chOff x="429658" y="583894"/>
              <a:chExt cx="4417764" cy="969484"/>
            </a:xfrm>
          </p:grpSpPr>
          <p:sp>
            <p:nvSpPr>
              <p:cNvPr id="4" name="Organigramme : Données 3"/>
              <p:cNvSpPr/>
              <p:nvPr/>
            </p:nvSpPr>
            <p:spPr>
              <a:xfrm>
                <a:off x="429658" y="583894"/>
                <a:ext cx="4417764" cy="969484"/>
              </a:xfrm>
              <a:prstGeom prst="flowChartInputOutpu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flipV="1">
                <a:off x="1127235" y="593598"/>
                <a:ext cx="3227837" cy="847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dirty="0">
                    <a:solidFill>
                      <a:schemeClr val="bg1"/>
                    </a:solidFill>
                    <a:latin typeface="Bebas Neue" panose="020B0606020202050201" pitchFamily="34" charset="0"/>
                  </a:rPr>
                  <a:t>BREAKING NEWS</a:t>
                </a:r>
                <a:endParaRPr lang="fr-FR" sz="4000" dirty="0">
                  <a:solidFill>
                    <a:schemeClr val="bg1"/>
                  </a:solidFill>
                  <a:latin typeface="Bebas Neue" panose="020B0606020202050201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96120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M(ANIMATION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000" y="-171000"/>
            <a:ext cx="12800000" cy="72000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594735" y="4347673"/>
            <a:ext cx="4370865" cy="812157"/>
            <a:chOff x="2594735" y="4347673"/>
            <a:chExt cx="4370865" cy="812157"/>
          </a:xfrm>
          <a:solidFill>
            <a:srgbClr val="7030A0"/>
          </a:solidFill>
        </p:grpSpPr>
        <p:sp>
          <p:nvSpPr>
            <p:cNvPr id="25" name="Organigramme : Données 24"/>
            <p:cNvSpPr/>
            <p:nvPr/>
          </p:nvSpPr>
          <p:spPr>
            <a:xfrm flipV="1">
              <a:off x="3196967" y="4356527"/>
              <a:ext cx="3768633" cy="803303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20" name="Groupe 19"/>
            <p:cNvGrpSpPr>
              <a:grpSpLocks/>
            </p:cNvGrpSpPr>
            <p:nvPr/>
          </p:nvGrpSpPr>
          <p:grpSpPr>
            <a:xfrm flipV="1">
              <a:off x="2594735" y="4347673"/>
              <a:ext cx="3768633" cy="803303"/>
              <a:chOff x="-174227" y="504766"/>
              <a:chExt cx="4417764" cy="969484"/>
            </a:xfrm>
            <a:grpFill/>
          </p:grpSpPr>
          <p:sp>
            <p:nvSpPr>
              <p:cNvPr id="21" name="Organigramme : Données 20"/>
              <p:cNvSpPr/>
              <p:nvPr/>
            </p:nvSpPr>
            <p:spPr>
              <a:xfrm>
                <a:off x="-174227" y="504766"/>
                <a:ext cx="4417764" cy="969484"/>
              </a:xfrm>
              <a:prstGeom prst="flowChartInputOut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1660251" y="504787"/>
                <a:ext cx="2429769" cy="85432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dirty="0" smtClean="0">
                    <a:solidFill>
                      <a:schemeClr val="bg1"/>
                    </a:solidFill>
                    <a:latin typeface="Bebas Neue" panose="020B0606020202050201" pitchFamily="34" charset="0"/>
                  </a:rPr>
                  <a:t>ANIMATIONS</a:t>
                </a:r>
              </a:p>
            </p:txBody>
          </p:sp>
        </p:grpSp>
      </p:grpSp>
      <p:grpSp>
        <p:nvGrpSpPr>
          <p:cNvPr id="7" name="Groupe 6"/>
          <p:cNvGrpSpPr/>
          <p:nvPr/>
        </p:nvGrpSpPr>
        <p:grpSpPr>
          <a:xfrm>
            <a:off x="1155989" y="5152435"/>
            <a:ext cx="10582885" cy="872156"/>
            <a:chOff x="1155989" y="5152435"/>
            <a:chExt cx="10582885" cy="872156"/>
          </a:xfrm>
        </p:grpSpPr>
        <p:sp>
          <p:nvSpPr>
            <p:cNvPr id="19" name="Organigramme : Données 18"/>
            <p:cNvSpPr/>
            <p:nvPr/>
          </p:nvSpPr>
          <p:spPr>
            <a:xfrm flipV="1">
              <a:off x="6035364" y="5152435"/>
              <a:ext cx="3519982" cy="809918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sp>
          <p:nvSpPr>
            <p:cNvPr id="24" name="Organigramme : Données 23"/>
            <p:cNvSpPr/>
            <p:nvPr/>
          </p:nvSpPr>
          <p:spPr>
            <a:xfrm flipV="1">
              <a:off x="8218892" y="5152435"/>
              <a:ext cx="3519982" cy="809918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 flipV="1">
              <a:off x="1155989" y="5152469"/>
              <a:ext cx="10103247" cy="872122"/>
              <a:chOff x="4081933" y="5834343"/>
              <a:chExt cx="10593111" cy="872122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4081933" y="5895055"/>
                <a:ext cx="7024216" cy="811410"/>
                <a:chOff x="4091459" y="5895055"/>
                <a:chExt cx="7024216" cy="811410"/>
              </a:xfrm>
            </p:grpSpPr>
            <p:sp>
              <p:nvSpPr>
                <p:cNvPr id="13" name="Organigramme : Données 12"/>
                <p:cNvSpPr/>
                <p:nvPr/>
              </p:nvSpPr>
              <p:spPr>
                <a:xfrm>
                  <a:off x="7425024" y="5895055"/>
                  <a:ext cx="3690651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  <p:sp>
              <p:nvSpPr>
                <p:cNvPr id="15" name="Organigramme : Données 14"/>
                <p:cNvSpPr/>
                <p:nvPr/>
              </p:nvSpPr>
              <p:spPr>
                <a:xfrm>
                  <a:off x="4091459" y="5896547"/>
                  <a:ext cx="3690654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  <p:sp>
              <p:nvSpPr>
                <p:cNvPr id="17" name="Organigramme : Données 16"/>
                <p:cNvSpPr/>
                <p:nvPr/>
              </p:nvSpPr>
              <p:spPr>
                <a:xfrm>
                  <a:off x="5495006" y="5895055"/>
                  <a:ext cx="3690651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 flipV="1">
                <a:off x="4712487" y="5834343"/>
                <a:ext cx="996255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4800" dirty="0" smtClean="0">
                    <a:solidFill>
                      <a:srgbClr val="FF0000"/>
                    </a:solidFill>
                    <a:latin typeface="Bebas Neue" panose="020B0606020202050201" pitchFamily="34" charset="0"/>
                  </a:rPr>
                  <a:t>DOFUS LIVRE II ? Pas pour tout de suite !</a:t>
                </a:r>
                <a:endParaRPr lang="fr-FR" sz="4800" dirty="0">
                  <a:solidFill>
                    <a:srgbClr val="FF0000"/>
                  </a:solidFill>
                  <a:latin typeface="Bebas Neue" panose="020B0606020202050201" pitchFamily="34" charset="0"/>
                </a:endParaRPr>
              </a:p>
            </p:txBody>
          </p:sp>
        </p:grpSp>
      </p:grpSp>
      <p:grpSp>
        <p:nvGrpSpPr>
          <p:cNvPr id="6" name="Groupe 5"/>
          <p:cNvGrpSpPr/>
          <p:nvPr/>
        </p:nvGrpSpPr>
        <p:grpSpPr>
          <a:xfrm>
            <a:off x="416580" y="4349166"/>
            <a:ext cx="3883447" cy="809918"/>
            <a:chOff x="2102161" y="3685084"/>
            <a:chExt cx="3883447" cy="809918"/>
          </a:xfrm>
        </p:grpSpPr>
        <p:sp>
          <p:nvSpPr>
            <p:cNvPr id="16" name="Organigramme : Données 15"/>
            <p:cNvSpPr/>
            <p:nvPr/>
          </p:nvSpPr>
          <p:spPr>
            <a:xfrm flipV="1">
              <a:off x="2294957" y="3685084"/>
              <a:ext cx="3690651" cy="809918"/>
            </a:xfrm>
            <a:prstGeom prst="flowChartInputOutp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8" name="Groupe 7"/>
            <p:cNvGrpSpPr>
              <a:grpSpLocks noChangeAspect="1"/>
            </p:cNvGrpSpPr>
            <p:nvPr/>
          </p:nvGrpSpPr>
          <p:grpSpPr>
            <a:xfrm flipV="1">
              <a:off x="2102161" y="3685084"/>
              <a:ext cx="3690651" cy="809918"/>
              <a:chOff x="429658" y="583894"/>
              <a:chExt cx="4417764" cy="969484"/>
            </a:xfrm>
          </p:grpSpPr>
          <p:sp>
            <p:nvSpPr>
              <p:cNvPr id="4" name="Organigramme : Données 3"/>
              <p:cNvSpPr/>
              <p:nvPr/>
            </p:nvSpPr>
            <p:spPr>
              <a:xfrm>
                <a:off x="429658" y="583894"/>
                <a:ext cx="4417764" cy="969484"/>
              </a:xfrm>
              <a:prstGeom prst="flowChartInputOutpu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flipV="1">
                <a:off x="1127235" y="593598"/>
                <a:ext cx="3227837" cy="847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dirty="0">
                    <a:solidFill>
                      <a:schemeClr val="bg1"/>
                    </a:solidFill>
                    <a:latin typeface="Bebas Neue" panose="020B0606020202050201" pitchFamily="34" charset="0"/>
                  </a:rPr>
                  <a:t>BREAKING NEWS</a:t>
                </a:r>
                <a:endParaRPr lang="fr-FR" sz="4000" dirty="0">
                  <a:solidFill>
                    <a:schemeClr val="bg1"/>
                  </a:solidFill>
                  <a:latin typeface="Bebas Neue" panose="020B0606020202050201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5665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M(esport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000" y="-153000"/>
            <a:ext cx="12736000" cy="71640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594735" y="4347673"/>
            <a:ext cx="4370865" cy="812157"/>
            <a:chOff x="2594735" y="4347673"/>
            <a:chExt cx="4370865" cy="812157"/>
          </a:xfrm>
          <a:solidFill>
            <a:srgbClr val="FFC000"/>
          </a:solidFill>
        </p:grpSpPr>
        <p:sp>
          <p:nvSpPr>
            <p:cNvPr id="25" name="Organigramme : Données 24"/>
            <p:cNvSpPr/>
            <p:nvPr/>
          </p:nvSpPr>
          <p:spPr>
            <a:xfrm flipV="1">
              <a:off x="3196967" y="4356527"/>
              <a:ext cx="3768633" cy="803303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20" name="Groupe 19"/>
            <p:cNvGrpSpPr>
              <a:grpSpLocks/>
            </p:cNvGrpSpPr>
            <p:nvPr/>
          </p:nvGrpSpPr>
          <p:grpSpPr>
            <a:xfrm flipV="1">
              <a:off x="2594735" y="4347673"/>
              <a:ext cx="3768633" cy="803303"/>
              <a:chOff x="-174227" y="504766"/>
              <a:chExt cx="4417764" cy="969484"/>
            </a:xfrm>
            <a:grpFill/>
          </p:grpSpPr>
          <p:sp>
            <p:nvSpPr>
              <p:cNvPr id="21" name="Organigramme : Données 20"/>
              <p:cNvSpPr/>
              <p:nvPr/>
            </p:nvSpPr>
            <p:spPr>
              <a:xfrm>
                <a:off x="-174227" y="504766"/>
                <a:ext cx="4417764" cy="969484"/>
              </a:xfrm>
              <a:prstGeom prst="flowChartInputOut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1969215" y="504787"/>
                <a:ext cx="1811842" cy="85432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dirty="0" smtClean="0">
                    <a:solidFill>
                      <a:schemeClr val="bg1"/>
                    </a:solidFill>
                    <a:latin typeface="Bebas Neue" panose="020B0606020202050201" pitchFamily="34" charset="0"/>
                  </a:rPr>
                  <a:t>ESPORTS</a:t>
                </a:r>
              </a:p>
            </p:txBody>
          </p:sp>
        </p:grpSp>
      </p:grpSp>
      <p:grpSp>
        <p:nvGrpSpPr>
          <p:cNvPr id="7" name="Groupe 6"/>
          <p:cNvGrpSpPr/>
          <p:nvPr/>
        </p:nvGrpSpPr>
        <p:grpSpPr>
          <a:xfrm>
            <a:off x="1155989" y="5152435"/>
            <a:ext cx="10582885" cy="823163"/>
            <a:chOff x="1155989" y="5152435"/>
            <a:chExt cx="10582885" cy="823163"/>
          </a:xfrm>
        </p:grpSpPr>
        <p:sp>
          <p:nvSpPr>
            <p:cNvPr id="19" name="Organigramme : Données 18"/>
            <p:cNvSpPr/>
            <p:nvPr/>
          </p:nvSpPr>
          <p:spPr>
            <a:xfrm flipV="1">
              <a:off x="6035364" y="5152435"/>
              <a:ext cx="3519982" cy="809918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sp>
          <p:nvSpPr>
            <p:cNvPr id="24" name="Organigramme : Données 23"/>
            <p:cNvSpPr/>
            <p:nvPr/>
          </p:nvSpPr>
          <p:spPr>
            <a:xfrm flipV="1">
              <a:off x="8218892" y="5152435"/>
              <a:ext cx="3519982" cy="809918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 flipV="1">
              <a:off x="1155989" y="5152469"/>
              <a:ext cx="10037146" cy="823129"/>
              <a:chOff x="4081933" y="5883336"/>
              <a:chExt cx="10523805" cy="823129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4081933" y="5895055"/>
                <a:ext cx="7024216" cy="811410"/>
                <a:chOff x="4091459" y="5895055"/>
                <a:chExt cx="7024216" cy="811410"/>
              </a:xfrm>
            </p:grpSpPr>
            <p:sp>
              <p:nvSpPr>
                <p:cNvPr id="13" name="Organigramme : Données 12"/>
                <p:cNvSpPr/>
                <p:nvPr/>
              </p:nvSpPr>
              <p:spPr>
                <a:xfrm>
                  <a:off x="7425024" y="5895055"/>
                  <a:ext cx="3690651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  <p:sp>
              <p:nvSpPr>
                <p:cNvPr id="15" name="Organigramme : Données 14"/>
                <p:cNvSpPr/>
                <p:nvPr/>
              </p:nvSpPr>
              <p:spPr>
                <a:xfrm>
                  <a:off x="4091459" y="5896547"/>
                  <a:ext cx="3690654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  <p:sp>
              <p:nvSpPr>
                <p:cNvPr id="17" name="Organigramme : Données 16"/>
                <p:cNvSpPr/>
                <p:nvPr/>
              </p:nvSpPr>
              <p:spPr>
                <a:xfrm>
                  <a:off x="5495006" y="5895055"/>
                  <a:ext cx="3690651" cy="809918"/>
                </a:xfrm>
                <a:prstGeom prst="flowChartInputOutpu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400" i="1" dirty="0">
                    <a:solidFill>
                      <a:schemeClr val="bg1"/>
                    </a:solidFill>
                    <a:latin typeface="Arciform" pitchFamily="50" charset="0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 flipV="1">
                <a:off x="4643181" y="5883336"/>
                <a:ext cx="996255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4400" dirty="0" smtClean="0">
                    <a:solidFill>
                      <a:srgbClr val="FF0000"/>
                    </a:solidFill>
                    <a:latin typeface="Bebas Neue" panose="020B0606020202050201" pitchFamily="34" charset="0"/>
                  </a:rPr>
                  <a:t>ANKAMA JOUE LA CARTE DE L’ESPORT AVEC KROSMAGA</a:t>
                </a:r>
                <a:endParaRPr lang="fr-FR" sz="4400" dirty="0">
                  <a:solidFill>
                    <a:srgbClr val="FF0000"/>
                  </a:solidFill>
                  <a:latin typeface="Bebas Neue" panose="020B0606020202050201" pitchFamily="34" charset="0"/>
                </a:endParaRPr>
              </a:p>
            </p:txBody>
          </p:sp>
        </p:grpSp>
      </p:grpSp>
      <p:grpSp>
        <p:nvGrpSpPr>
          <p:cNvPr id="6" name="Groupe 5"/>
          <p:cNvGrpSpPr/>
          <p:nvPr/>
        </p:nvGrpSpPr>
        <p:grpSpPr>
          <a:xfrm>
            <a:off x="416580" y="4349166"/>
            <a:ext cx="3883447" cy="809918"/>
            <a:chOff x="2102161" y="3685084"/>
            <a:chExt cx="3883447" cy="809918"/>
          </a:xfrm>
        </p:grpSpPr>
        <p:sp>
          <p:nvSpPr>
            <p:cNvPr id="16" name="Organigramme : Données 15"/>
            <p:cNvSpPr/>
            <p:nvPr/>
          </p:nvSpPr>
          <p:spPr>
            <a:xfrm flipV="1">
              <a:off x="2294957" y="3685084"/>
              <a:ext cx="3690651" cy="809918"/>
            </a:xfrm>
            <a:prstGeom prst="flowChartInputOutp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00" i="1" dirty="0">
                <a:solidFill>
                  <a:schemeClr val="bg1"/>
                </a:solidFill>
                <a:latin typeface="Arciform" pitchFamily="50" charset="0"/>
              </a:endParaRPr>
            </a:p>
          </p:txBody>
        </p:sp>
        <p:grpSp>
          <p:nvGrpSpPr>
            <p:cNvPr id="8" name="Groupe 7"/>
            <p:cNvGrpSpPr>
              <a:grpSpLocks noChangeAspect="1"/>
            </p:cNvGrpSpPr>
            <p:nvPr/>
          </p:nvGrpSpPr>
          <p:grpSpPr>
            <a:xfrm flipV="1">
              <a:off x="2102161" y="3685084"/>
              <a:ext cx="3690651" cy="809918"/>
              <a:chOff x="429658" y="583894"/>
              <a:chExt cx="4417764" cy="969484"/>
            </a:xfrm>
          </p:grpSpPr>
          <p:sp>
            <p:nvSpPr>
              <p:cNvPr id="4" name="Organigramme : Données 3"/>
              <p:cNvSpPr/>
              <p:nvPr/>
            </p:nvSpPr>
            <p:spPr>
              <a:xfrm>
                <a:off x="429658" y="583894"/>
                <a:ext cx="4417764" cy="969484"/>
              </a:xfrm>
              <a:prstGeom prst="flowChartInputOutpu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00" i="1" dirty="0">
                  <a:solidFill>
                    <a:schemeClr val="bg1"/>
                  </a:solidFill>
                  <a:latin typeface="Arciform" pitchFamily="50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flipV="1">
                <a:off x="1127235" y="593598"/>
                <a:ext cx="3227837" cy="847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4000" dirty="0">
                    <a:solidFill>
                      <a:schemeClr val="bg1"/>
                    </a:solidFill>
                    <a:latin typeface="Bebas Neue" panose="020B0606020202050201" pitchFamily="34" charset="0"/>
                  </a:rPr>
                  <a:t>BREAKING NEWS</a:t>
                </a:r>
                <a:endParaRPr lang="fr-FR" sz="4000" dirty="0">
                  <a:solidFill>
                    <a:schemeClr val="bg1"/>
                  </a:solidFill>
                  <a:latin typeface="Bebas Neue" panose="020B0606020202050201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5992827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2234588" y="492188"/>
            <a:ext cx="7722824" cy="4595670"/>
            <a:chOff x="2234588" y="0"/>
            <a:chExt cx="7722824" cy="4595670"/>
          </a:xfrm>
        </p:grpSpPr>
        <p:sp>
          <p:nvSpPr>
            <p:cNvPr id="26" name="ZoneTexte 25"/>
            <p:cNvSpPr txBox="1"/>
            <p:nvPr/>
          </p:nvSpPr>
          <p:spPr>
            <a:xfrm>
              <a:off x="2234588" y="0"/>
              <a:ext cx="7722824" cy="37702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23900" dirty="0" smtClean="0">
                  <a:solidFill>
                    <a:schemeClr val="bg1"/>
                  </a:solidFill>
                  <a:latin typeface="Wolf in the City Light" panose="02000000000000000000" pitchFamily="2" charset="0"/>
                </a:rPr>
                <a:t>KrozMotion</a:t>
              </a:r>
              <a:endParaRPr lang="fr-FR" sz="23900" dirty="0">
                <a:solidFill>
                  <a:schemeClr val="bg1"/>
                </a:solidFill>
                <a:latin typeface="Wolf in the City Light" panose="02000000000000000000" pitchFamily="2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422030" y="3056787"/>
              <a:ext cx="534793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b="0" i="0" dirty="0" smtClean="0">
                  <a:solidFill>
                    <a:srgbClr val="FFFFFF"/>
                  </a:solidFill>
                  <a:effectLst/>
                  <a:latin typeface="Arciform" pitchFamily="50" charset="0"/>
                </a:rPr>
                <a:t>L'INFORMATION ANKAMA, </a:t>
              </a:r>
            </a:p>
            <a:p>
              <a:pPr algn="ctr"/>
              <a:r>
                <a:rPr lang="fr-FR" sz="3200" b="0" i="0" dirty="0" smtClean="0">
                  <a:solidFill>
                    <a:srgbClr val="FFFFFF"/>
                  </a:solidFill>
                  <a:effectLst/>
                  <a:latin typeface="Arciform" pitchFamily="50" charset="0"/>
                </a:rPr>
                <a:t>POUR LES KROSMOZ ADDICT !</a:t>
              </a:r>
              <a:endParaRPr lang="fr-FR" sz="3200" dirty="0">
                <a:latin typeface="Arciform" pitchFamily="50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97191" y="4134005"/>
              <a:ext cx="29976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rgbClr val="FFFFFF"/>
                  </a:solidFill>
                  <a:latin typeface="Arciform" pitchFamily="50" charset="0"/>
                </a:rPr>
                <a:t>www.krozmotion.com</a:t>
              </a:r>
              <a:endParaRPr lang="fr-FR" sz="2400" b="0" i="0" dirty="0" smtClean="0">
                <a:solidFill>
                  <a:srgbClr val="FFFFFF"/>
                </a:solidFill>
                <a:effectLst/>
                <a:latin typeface="Arcifor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7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047750"/>
            <a:ext cx="5715000" cy="476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7870" y="5271641"/>
            <a:ext cx="100505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smtClean="0">
                <a:solidFill>
                  <a:srgbClr val="FFFFFF"/>
                </a:solidFill>
                <a:latin typeface="Arciform" pitchFamily="50" charset="0"/>
              </a:rPr>
              <a:t>PAGE FINALE POUR AFFICHER UN LOGO D’UN PARTENAIRE</a:t>
            </a:r>
          </a:p>
          <a:p>
            <a:pPr algn="ctr"/>
            <a:r>
              <a:rPr lang="fr-FR" sz="3200" dirty="0" smtClean="0">
                <a:solidFill>
                  <a:srgbClr val="FFFFFF"/>
                </a:solidFill>
                <a:latin typeface="Arciform" pitchFamily="50" charset="0"/>
              </a:rPr>
              <a:t>OU D’UN EVENEMENT</a:t>
            </a:r>
            <a:endParaRPr lang="fr-FR" sz="3200" b="0" i="0" dirty="0" smtClean="0">
              <a:solidFill>
                <a:srgbClr val="FFFFFF"/>
              </a:solidFill>
              <a:effectLst/>
              <a:latin typeface="Arcifor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77</Words>
  <Application>Microsoft Office PowerPoint</Application>
  <PresentationFormat>Grand écran</PresentationFormat>
  <Paragraphs>21</Paragraphs>
  <Slides>7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Arciform</vt:lpstr>
      <vt:lpstr>Arial</vt:lpstr>
      <vt:lpstr>Bebas Neue</vt:lpstr>
      <vt:lpstr>Calibri</vt:lpstr>
      <vt:lpstr>Calibri Light</vt:lpstr>
      <vt:lpstr>Wolf in the City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maxence rouleau</dc:creator>
  <cp:lastModifiedBy>maxence rouleau</cp:lastModifiedBy>
  <cp:revision>11</cp:revision>
  <dcterms:created xsi:type="dcterms:W3CDTF">2017-02-14T15:22:37Z</dcterms:created>
  <dcterms:modified xsi:type="dcterms:W3CDTF">2017-02-14T17:28:43Z</dcterms:modified>
</cp:coreProperties>
</file>